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56" r:id="rId2"/>
    <p:sldId id="260" r:id="rId3"/>
    <p:sldId id="257" r:id="rId4"/>
    <p:sldId id="258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4" autoAdjust="0"/>
    <p:restoredTop sz="94660"/>
  </p:normalViewPr>
  <p:slideViewPr>
    <p:cSldViewPr>
      <p:cViewPr>
        <p:scale>
          <a:sx n="40" d="100"/>
          <a:sy n="40" d="100"/>
        </p:scale>
        <p:origin x="-227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C4C4C-0DDE-4C1B-A24B-697175E472E9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26CE7-22D8-41B8-9B59-A26C314042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F9B620-8D4D-49A4-812D-0465362FA71F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7E96BD-35AA-4D8E-9B80-FBA2DB6D1D01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63B619-4204-4E12-8F92-E63679563429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9304CF-1C19-46A0-B203-264584CD6C42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D1E84E-E4E6-499A-8840-8B6A05243860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EA8706-EB6F-461C-8AD3-803B2C226649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gif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9.gif"/><Relationship Id="rId5" Type="http://schemas.openxmlformats.org/officeDocument/2006/relationships/image" Target="../media/image18.gif"/><Relationship Id="rId4" Type="http://schemas.openxmlformats.org/officeDocument/2006/relationships/image" Target="../media/image17.jpeg"/><Relationship Id="rId9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hyperlink" Target="http://fotki.yandex.ru/users/kyrtallam/view/154923/?page=0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ны\фоны для презент\обои\Drawn_wallpapers__00618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378156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16216" y="1916832"/>
            <a:ext cx="2199027" cy="3384376"/>
          </a:xfrm>
          <a:prstGeom prst="rect">
            <a:avLst/>
          </a:prstGeom>
        </p:spPr>
      </p:pic>
      <p:pic>
        <p:nvPicPr>
          <p:cNvPr id="6" name="Picture 2" descr="C:\Documents and Settings\Admin\Рабочий стол\ч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193704"/>
            <a:ext cx="331563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5536" y="548680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</a:rPr>
              <a:t>«Крокодил Гена и его друзья»</a:t>
            </a: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Был бы друг, найдется и досуг.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Не имей сто рублей,  а имей сто друзей.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Легко друзей найти, да трудно сохранить.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rgbClr val="C00000"/>
                </a:solidFill>
              </a:rPr>
              <a:t>Друг познается в беде.</a:t>
            </a:r>
          </a:p>
          <a:p>
            <a:pPr eaLnBrk="1" hangingPunct="1">
              <a:defRPr/>
            </a:pPr>
            <a:endParaRPr lang="ru-RU" b="1" dirty="0" smtClean="0">
              <a:solidFill>
                <a:srgbClr val="E5FB15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endParaRPr lang="ru-RU" b="1" dirty="0" smtClean="0">
              <a:solidFill>
                <a:schemeClr val="bg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defRPr/>
            </a:pPr>
            <a:endParaRPr lang="ru-RU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01" name="Picture 41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258175" y="4371975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 descr="174531f737e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4149725"/>
            <a:ext cx="237490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15" descr="174531f737e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404813"/>
            <a:ext cx="2374900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Picture 16" descr="174531f737e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6100" y="2708275"/>
            <a:ext cx="2374900" cy="199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9" name="Picture 19" descr="h7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3716338"/>
            <a:ext cx="17240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7" name="Picture 27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71975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3" name="Picture 33" descr="7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692150"/>
            <a:ext cx="11906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4" name="Picture 34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76475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5" name="Picture 35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1450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6" name="Picture 36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1700213" y="-800100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7" name="Picture 37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435475" y="-800100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8" name="Picture 38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243763" y="-800100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9" name="Picture 39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258175" y="0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0" name="Picture 40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8258175" y="1916113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2" name="Picture 42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6740525" y="5172075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3" name="Picture 43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4292600" y="5172075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4" name="Picture 44" descr="10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400000">
            <a:off x="1627188" y="5172075"/>
            <a:ext cx="8858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7" name="Picture 47" descr="af857422a2e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24075" y="1125538"/>
            <a:ext cx="2447925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8" name="Picture 48" descr="7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175" y="0"/>
            <a:ext cx="11906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09" name="Picture 49" descr="7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80288" y="836613"/>
            <a:ext cx="119062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10" name="Picture 50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чебур1.wav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0" name="Picture 20" descr="124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-592573">
            <a:off x="2268538" y="2492375"/>
            <a:ext cx="2160587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11" name="AutoShape 51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8243888" y="6308725"/>
            <a:ext cx="647700" cy="360363"/>
          </a:xfrm>
          <a:prstGeom prst="leftArrow">
            <a:avLst>
              <a:gd name="adj1" fmla="val 50000"/>
              <a:gd name="adj2" fmla="val 44934"/>
            </a:avLst>
          </a:prstGeom>
          <a:solidFill>
            <a:srgbClr val="8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4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81481E-6 L 0.17205 -0.13217 C 0.20798 -0.16203 0.26198 -0.17847 0.31823 -0.17847 C 0.38229 -0.17847 0.43368 -0.16203 0.46962 -0.13217 L 0.64184 -4.81481E-6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" y="-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184 -2.96296E-6 L 0.46857 -0.13102 C 0.43212 -0.16041 0.37743 -0.17685 0.32118 -0.17685 C 0.25677 -0.17685 0.20486 -0.16041 0.1684 -0.13102 L -0.004 -2.96296E-6 " pathEditMode="relative" rAng="0" ptsTypes="FffFF">
                                      <p:cBhvr>
                                        <p:cTn id="11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0.17205 -0.13102 C 0.20799 -0.16041 0.26198 -0.17685 0.31823 -0.17685 C 0.3823 -0.17685 0.43369 -0.16041 0.46962 -0.13102 L 0.64184 -2.96296E-6 " pathEditMode="relative" rAng="0" ptsTypes="FffFF">
                                      <p:cBhvr>
                                        <p:cTn id="14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1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4184 -2.96296E-6 L 0.46857 -0.13102 C 0.43212 -0.16041 0.37778 -0.17685 0.32135 -0.17685 C 0.25677 -0.17685 0.20503 -0.16041 0.16857 -0.13102 L -0.004 -2.96296E-6 " pathEditMode="relative" rAng="0" ptsTypes="FffFF">
                                      <p:cBhvr>
                                        <p:cTn id="17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-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7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 -1.48148E-6 L -0.004 -0.53426 L 0.58281 -0.53426 L 0.58281 -1.48148E-6 L -0.004 -1.48148E-6 Z " pathEditMode="relative" rAng="16200000" ptsTypes="FFFFF">
                                      <p:cBhvr>
                                        <p:cTn id="20" dur="3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3" y="-2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30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0"/>
                            </p:stCondLst>
                            <p:childTnLst>
                              <p:par>
                                <p:cTn id="46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2338 C 0.08784 0.14561 0.23281 0.15209 0.32257 0.03612 C 0.41215 -0.07824 0.41493 -0.27175 0.32621 -0.3949 C 0.23836 -0.51666 0.0934 -0.52152 0.00382 -0.40694 C -0.08664 -0.2912 -0.0882 -0.09907 4.16667E-6 0.02338 Z " pathEditMode="relative" rAng="2772784" ptsTypes="fffff">
                                      <p:cBhvr>
                                        <p:cTn id="47" dur="2000" spd="-100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-2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000"/>
                            </p:stCondLst>
                            <p:childTnLst>
                              <p:par>
                                <p:cTn id="49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3000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70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50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500"/>
                            </p:stCondLst>
                            <p:childTnLst>
                              <p:par>
                                <p:cTn id="6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0"/>
                            </p:stCondLst>
                            <p:childTnLst>
                              <p:par>
                                <p:cTn id="7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2" dur="50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9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6" dur="50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0"/>
                            </p:stCondLst>
                            <p:childTnLst>
                              <p:par>
                                <p:cTn id="7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0" dur="50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500"/>
                            </p:stCondLst>
                            <p:childTnLst>
                              <p:par>
                                <p:cTn id="8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4" dur="50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1000"/>
                            </p:stCondLst>
                            <p:childTnLst>
                              <p:par>
                                <p:cTn id="8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8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1500"/>
                            </p:stCondLst>
                            <p:childTnLst>
                              <p:par>
                                <p:cTn id="90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2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2000"/>
                            </p:stCondLst>
                            <p:childTnLst>
                              <p:par>
                                <p:cTn id="9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6" dur="50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2500"/>
                            </p:stCondLst>
                            <p:childTnLst>
                              <p:par>
                                <p:cTn id="9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00" dur="50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3000"/>
                            </p:stCondLst>
                            <p:childTnLst>
                              <p:par>
                                <p:cTn id="10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35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4000"/>
                            </p:stCondLst>
                            <p:childTnLst>
                              <p:par>
                                <p:cTn id="108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4500"/>
                            </p:stCondLst>
                            <p:childTnLst>
                              <p:par>
                                <p:cTn id="111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5000"/>
                            </p:stCondLst>
                            <p:childTnLst>
                              <p:par>
                                <p:cTn id="114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500"/>
                            </p:stCondLst>
                            <p:childTnLst>
                              <p:par>
                                <p:cTn id="117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6000"/>
                            </p:stCondLst>
                            <p:childTnLst>
                              <p:par>
                                <p:cTn id="120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6500"/>
                            </p:stCondLst>
                            <p:childTnLst>
                              <p:par>
                                <p:cTn id="123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470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7500"/>
                            </p:stCondLst>
                            <p:childTnLst>
                              <p:par>
                                <p:cTn id="129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800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8500"/>
                            </p:stCondLst>
                            <p:childTnLst>
                              <p:par>
                                <p:cTn id="13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9000"/>
                            </p:stCondLst>
                            <p:childTnLst>
                              <p:par>
                                <p:cTn id="1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30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3000" fill="hold"/>
                                        <p:tgtEl>
                                          <p:spTgt spid="15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2000"/>
                            </p:stCondLst>
                            <p:childTnLst>
                              <p:par>
                                <p:cTn id="147" presetID="35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15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5000"/>
                            </p:stCondLst>
                            <p:childTnLst>
                              <p:par>
                                <p:cTn id="154" presetID="35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15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58000"/>
                            </p:stCondLst>
                            <p:childTnLst>
                              <p:par>
                                <p:cTn id="161" presetID="35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15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610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7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10"/>
                </p:tgtEl>
              </p:cMediaNode>
            </p:audio>
          </p:childTnLst>
        </p:cTn>
      </p:par>
    </p:tnLst>
    <p:bldLst>
      <p:bldP spid="154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http://img-fotki.yandex.ru/get/3813/kyrtallam.69/0_273e8_74cf585b_L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980728"/>
            <a:ext cx="4610348" cy="5504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27584" y="0"/>
            <a:ext cx="77768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До новых встреч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35280" cy="2304256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threePt" dir="t"/>
            </a:scene3d>
            <a:sp3d extrusionH="57150">
              <a:bevelT w="38100" h="38100"/>
              <a:bevelB w="38100" h="38100"/>
            </a:sp3d>
          </a:bodyPr>
          <a:lstStyle/>
          <a:p>
            <a:r>
              <a:rPr lang="ru-RU" sz="5400" b="1" dirty="0" smtClean="0">
                <a:ln>
                  <a:solidFill>
                    <a:schemeClr val="bg1">
                      <a:lumMod val="85000"/>
                      <a:alpha val="51000"/>
                    </a:schemeClr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outerShdw sx="101000" sy="101000" algn="ctr" rotWithShape="0">
                    <a:srgbClr val="000000">
                      <a:alpha val="8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5400" b="1" dirty="0" smtClean="0">
                <a:ln>
                  <a:solidFill>
                    <a:schemeClr val="bg1">
                      <a:lumMod val="85000"/>
                      <a:alpha val="51000"/>
                    </a:schemeClr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outerShdw sx="101000" sy="101000" algn="ctr" rotWithShape="0">
                    <a:srgbClr val="000000">
                      <a:alpha val="8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000" b="1" dirty="0" smtClean="0">
                <a:ln>
                  <a:solidFill>
                    <a:schemeClr val="bg1">
                      <a:lumMod val="85000"/>
                      <a:alpha val="51000"/>
                    </a:schemeClr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outerShdw sx="101000" sy="101000" algn="ctr" rotWithShape="0">
                    <a:srgbClr val="000000">
                      <a:alpha val="8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Успенский </a:t>
            </a:r>
            <a:br>
              <a:rPr lang="ru-RU" sz="6000" b="1" dirty="0" smtClean="0">
                <a:ln>
                  <a:solidFill>
                    <a:schemeClr val="bg1">
                      <a:lumMod val="85000"/>
                      <a:alpha val="51000"/>
                    </a:schemeClr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outerShdw sx="101000" sy="101000" algn="ctr" rotWithShape="0">
                    <a:srgbClr val="000000">
                      <a:alpha val="8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6000" b="1" dirty="0" smtClean="0">
                <a:ln>
                  <a:solidFill>
                    <a:schemeClr val="bg1">
                      <a:lumMod val="85000"/>
                      <a:alpha val="51000"/>
                    </a:schemeClr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outerShdw sx="101000" sy="101000" algn="ctr" rotWithShape="0">
                    <a:srgbClr val="000000">
                      <a:alpha val="8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Эдуард </a:t>
            </a:r>
            <a:r>
              <a:rPr lang="ru-RU" sz="6000" b="1" dirty="0">
                <a:ln>
                  <a:solidFill>
                    <a:schemeClr val="bg1">
                      <a:lumMod val="85000"/>
                      <a:alpha val="51000"/>
                    </a:schemeClr>
                  </a:solidFill>
                </a:ln>
                <a:blipFill>
                  <a:blip r:embed="rId2"/>
                  <a:tile tx="0" ty="0" sx="100000" sy="100000" flip="none" algn="tl"/>
                </a:blipFill>
                <a:effectLst>
                  <a:outerShdw sx="101000" sy="101000" algn="ctr" rotWithShape="0">
                    <a:srgbClr val="000000">
                      <a:alpha val="83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Николаевич</a:t>
            </a:r>
            <a:r>
              <a:rPr lang="ru-RU" sz="6000" dirty="0">
                <a:blipFill>
                  <a:blip r:embed="rId2"/>
                  <a:tile tx="0" ty="0" sx="100000" sy="100000" flip="none" algn="tl"/>
                </a:blipFill>
                <a:latin typeface="Arial" pitchFamily="34" charset="0"/>
                <a:cs typeface="Arial" pitchFamily="34" charset="0"/>
              </a:rPr>
              <a:t/>
            </a:r>
            <a:br>
              <a:rPr lang="ru-RU" sz="6000" dirty="0">
                <a:blipFill>
                  <a:blip r:embed="rId2"/>
                  <a:tile tx="0" ty="0" sx="100000" sy="100000" flip="none" algn="tl"/>
                </a:blipFill>
                <a:latin typeface="Arial" pitchFamily="34" charset="0"/>
                <a:cs typeface="Arial" pitchFamily="34" charset="0"/>
              </a:rPr>
            </a:br>
            <a:endParaRPr lang="ru-RU" sz="6000" dirty="0">
              <a:blipFill>
                <a:blip r:embed="rId2"/>
                <a:tile tx="0" ty="0" sx="100000" sy="100000" flip="none" algn="tl"/>
              </a:blip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852936"/>
            <a:ext cx="792088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>
                <a:ln>
                  <a:solidFill>
                    <a:srgbClr val="00B050">
                      <a:alpha val="91000"/>
                    </a:srgbClr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Arial" pitchFamily="34" charset="0"/>
                <a:cs typeface="Arial" pitchFamily="34" charset="0"/>
              </a:rPr>
              <a:t>“Крокодил </a:t>
            </a:r>
            <a:r>
              <a:rPr lang="ru-RU" sz="6600" b="1" dirty="0" smtClean="0">
                <a:ln>
                  <a:solidFill>
                    <a:srgbClr val="00B050">
                      <a:alpha val="91000"/>
                    </a:srgbClr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Arial" pitchFamily="34" charset="0"/>
                <a:cs typeface="Arial" pitchFamily="34" charset="0"/>
              </a:rPr>
              <a:t>Гена</a:t>
            </a:r>
          </a:p>
          <a:p>
            <a:pPr algn="ctr"/>
            <a:r>
              <a:rPr lang="ru-RU" sz="6600" b="1" dirty="0" smtClean="0">
                <a:ln>
                  <a:solidFill>
                    <a:srgbClr val="00B050">
                      <a:alpha val="91000"/>
                    </a:srgbClr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Arial" pitchFamily="34" charset="0"/>
                <a:cs typeface="Arial" pitchFamily="34" charset="0"/>
              </a:rPr>
              <a:t>и </a:t>
            </a:r>
            <a:r>
              <a:rPr lang="ru-RU" sz="6600" b="1" dirty="0">
                <a:ln>
                  <a:solidFill>
                    <a:srgbClr val="00B050">
                      <a:alpha val="91000"/>
                    </a:srgbClr>
                  </a:solidFill>
                </a:ln>
                <a:blipFill>
                  <a:blip r:embed="rId3"/>
                  <a:tile tx="0" ty="0" sx="100000" sy="100000" flip="none" algn="tl"/>
                </a:blipFill>
                <a:latin typeface="Arial" pitchFamily="34" charset="0"/>
                <a:cs typeface="Arial" pitchFamily="34" charset="0"/>
              </a:rPr>
              <a:t>его друзья”</a:t>
            </a:r>
          </a:p>
        </p:txBody>
      </p:sp>
      <p:pic>
        <p:nvPicPr>
          <p:cNvPr id="7" name="Рисунок 6" descr="378156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84369" y="4919385"/>
            <a:ext cx="1259632" cy="1938616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фоны\фоны для презент\обои\Photoshop_Sunset_bird_008171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Эдуард Николаевич Успенский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484784"/>
            <a:ext cx="334837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фоны\фоны для презент\обои\Drawn_wallpapers__006180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Рисунок 6" descr="Известный российский писатель сказочник Эдуард Успенски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91226"/>
            <a:ext cx="4839742" cy="5066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5536" y="548680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«Крокодил Гена и его друзья»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14"/>
          <p:cNvSpPr>
            <a:spLocks noChangeArrowheads="1"/>
          </p:cNvSpPr>
          <p:nvPr/>
        </p:nvSpPr>
        <p:spPr bwMode="auto">
          <a:xfrm rot="-2656850">
            <a:off x="755650" y="3716338"/>
            <a:ext cx="533400" cy="762000"/>
          </a:xfrm>
          <a:prstGeom prst="triangle">
            <a:avLst>
              <a:gd name="adj" fmla="val 50000"/>
            </a:avLst>
          </a:prstGeom>
          <a:solidFill>
            <a:srgbClr val="D97F1D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1" name="Oval 4"/>
          <p:cNvSpPr>
            <a:spLocks noChangeArrowheads="1"/>
          </p:cNvSpPr>
          <p:nvPr/>
        </p:nvSpPr>
        <p:spPr bwMode="auto">
          <a:xfrm>
            <a:off x="1116013" y="4292600"/>
            <a:ext cx="1143000" cy="1066800"/>
          </a:xfrm>
          <a:prstGeom prst="ellipse">
            <a:avLst/>
          </a:prstGeom>
          <a:solidFill>
            <a:srgbClr val="742EA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2" name="Oval 5"/>
          <p:cNvSpPr>
            <a:spLocks noChangeArrowheads="1"/>
          </p:cNvSpPr>
          <p:nvPr/>
        </p:nvSpPr>
        <p:spPr bwMode="auto">
          <a:xfrm>
            <a:off x="1908175" y="4941888"/>
            <a:ext cx="1143000" cy="1066800"/>
          </a:xfrm>
          <a:prstGeom prst="ellipse">
            <a:avLst/>
          </a:prstGeom>
          <a:solidFill>
            <a:srgbClr val="5BDF87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3" name="Oval 6"/>
          <p:cNvSpPr>
            <a:spLocks noChangeArrowheads="1"/>
          </p:cNvSpPr>
          <p:nvPr/>
        </p:nvSpPr>
        <p:spPr bwMode="auto">
          <a:xfrm>
            <a:off x="2700338" y="5157788"/>
            <a:ext cx="1143000" cy="1066800"/>
          </a:xfrm>
          <a:prstGeom prst="ellipse">
            <a:avLst/>
          </a:prstGeom>
          <a:solidFill>
            <a:srgbClr val="2051B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4" name="Oval 7"/>
          <p:cNvSpPr>
            <a:spLocks noChangeArrowheads="1"/>
          </p:cNvSpPr>
          <p:nvPr/>
        </p:nvSpPr>
        <p:spPr bwMode="auto">
          <a:xfrm>
            <a:off x="3779838" y="5373688"/>
            <a:ext cx="1143000" cy="1066800"/>
          </a:xfrm>
          <a:prstGeom prst="ellipse">
            <a:avLst/>
          </a:prstGeom>
          <a:solidFill>
            <a:srgbClr val="F8F315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5" name="Oval 8"/>
          <p:cNvSpPr>
            <a:spLocks noChangeArrowheads="1"/>
          </p:cNvSpPr>
          <p:nvPr/>
        </p:nvSpPr>
        <p:spPr bwMode="auto">
          <a:xfrm>
            <a:off x="4932363" y="5084763"/>
            <a:ext cx="1143000" cy="1066800"/>
          </a:xfrm>
          <a:prstGeom prst="ellipse">
            <a:avLst/>
          </a:prstGeom>
          <a:solidFill>
            <a:srgbClr val="F3198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6" name="Oval 9"/>
          <p:cNvSpPr>
            <a:spLocks noChangeArrowheads="1"/>
          </p:cNvSpPr>
          <p:nvPr/>
        </p:nvSpPr>
        <p:spPr bwMode="auto">
          <a:xfrm>
            <a:off x="5724525" y="4292600"/>
            <a:ext cx="1143000" cy="1066800"/>
          </a:xfrm>
          <a:prstGeom prst="ellipse">
            <a:avLst/>
          </a:prstGeom>
          <a:solidFill>
            <a:srgbClr val="C0DB7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7" name="Rectangle 12"/>
          <p:cNvSpPr>
            <a:spLocks noChangeArrowheads="1"/>
          </p:cNvSpPr>
          <p:nvPr/>
        </p:nvSpPr>
        <p:spPr bwMode="auto">
          <a:xfrm rot="-1154649">
            <a:off x="5795963" y="4005263"/>
            <a:ext cx="76200" cy="381000"/>
          </a:xfrm>
          <a:prstGeom prst="rect">
            <a:avLst/>
          </a:prstGeom>
          <a:solidFill>
            <a:srgbClr val="26C05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298" name="Oval 10"/>
          <p:cNvSpPr>
            <a:spLocks noChangeArrowheads="1"/>
          </p:cNvSpPr>
          <p:nvPr/>
        </p:nvSpPr>
        <p:spPr bwMode="auto">
          <a:xfrm>
            <a:off x="5580063" y="3789363"/>
            <a:ext cx="228600" cy="2286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299" name="Rectangle 13"/>
          <p:cNvSpPr>
            <a:spLocks noChangeArrowheads="1"/>
          </p:cNvSpPr>
          <p:nvPr/>
        </p:nvSpPr>
        <p:spPr bwMode="auto">
          <a:xfrm rot="1454105">
            <a:off x="6659563" y="3933825"/>
            <a:ext cx="76200" cy="381000"/>
          </a:xfrm>
          <a:prstGeom prst="rect">
            <a:avLst/>
          </a:prstGeom>
          <a:solidFill>
            <a:srgbClr val="26C05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0" name="Oval 11"/>
          <p:cNvSpPr>
            <a:spLocks noChangeArrowheads="1"/>
          </p:cNvSpPr>
          <p:nvPr/>
        </p:nvSpPr>
        <p:spPr bwMode="auto">
          <a:xfrm>
            <a:off x="6732588" y="3716338"/>
            <a:ext cx="228600" cy="2286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2301" name="Oval 15"/>
          <p:cNvSpPr>
            <a:spLocks noChangeArrowheads="1"/>
          </p:cNvSpPr>
          <p:nvPr/>
        </p:nvSpPr>
        <p:spPr bwMode="auto">
          <a:xfrm>
            <a:off x="2195513" y="5084763"/>
            <a:ext cx="457200" cy="457200"/>
          </a:xfrm>
          <a:prstGeom prst="ellipse">
            <a:avLst/>
          </a:prstGeom>
          <a:solidFill>
            <a:srgbClr val="B460E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2" name="Oval 16"/>
          <p:cNvSpPr>
            <a:spLocks noChangeArrowheads="1"/>
          </p:cNvSpPr>
          <p:nvPr/>
        </p:nvSpPr>
        <p:spPr bwMode="auto">
          <a:xfrm>
            <a:off x="3203575" y="5157788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3" name="Oval 17"/>
          <p:cNvSpPr>
            <a:spLocks noChangeArrowheads="1"/>
          </p:cNvSpPr>
          <p:nvPr/>
        </p:nvSpPr>
        <p:spPr bwMode="auto">
          <a:xfrm>
            <a:off x="1476375" y="4437063"/>
            <a:ext cx="457200" cy="457200"/>
          </a:xfrm>
          <a:prstGeom prst="ellipse">
            <a:avLst/>
          </a:prstGeom>
          <a:solidFill>
            <a:srgbClr val="4E7DD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4" name="Oval 18"/>
          <p:cNvSpPr>
            <a:spLocks noChangeArrowheads="1"/>
          </p:cNvSpPr>
          <p:nvPr/>
        </p:nvSpPr>
        <p:spPr bwMode="auto">
          <a:xfrm>
            <a:off x="4140200" y="5516563"/>
            <a:ext cx="457200" cy="457200"/>
          </a:xfrm>
          <a:prstGeom prst="ellipse">
            <a:avLst/>
          </a:prstGeom>
          <a:solidFill>
            <a:srgbClr val="EEF17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5" name="Oval 19"/>
          <p:cNvSpPr>
            <a:spLocks noChangeArrowheads="1"/>
          </p:cNvSpPr>
          <p:nvPr/>
        </p:nvSpPr>
        <p:spPr bwMode="auto">
          <a:xfrm>
            <a:off x="5219700" y="5229225"/>
            <a:ext cx="457200" cy="457200"/>
          </a:xfrm>
          <a:prstGeom prst="ellipse">
            <a:avLst/>
          </a:prstGeom>
          <a:solidFill>
            <a:srgbClr val="F56598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6" name="Oval 20"/>
          <p:cNvSpPr>
            <a:spLocks noChangeArrowheads="1"/>
          </p:cNvSpPr>
          <p:nvPr/>
        </p:nvSpPr>
        <p:spPr bwMode="auto">
          <a:xfrm>
            <a:off x="5940425" y="4508500"/>
            <a:ext cx="304800" cy="304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7" name="Oval 21"/>
          <p:cNvSpPr>
            <a:spLocks noChangeArrowheads="1"/>
          </p:cNvSpPr>
          <p:nvPr/>
        </p:nvSpPr>
        <p:spPr bwMode="auto">
          <a:xfrm>
            <a:off x="6372225" y="4508500"/>
            <a:ext cx="304800" cy="3048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08" name="Freeform 22"/>
          <p:cNvSpPr>
            <a:spLocks/>
          </p:cNvSpPr>
          <p:nvPr/>
        </p:nvSpPr>
        <p:spPr bwMode="auto">
          <a:xfrm>
            <a:off x="6011863" y="5013325"/>
            <a:ext cx="533400" cy="76200"/>
          </a:xfrm>
          <a:custGeom>
            <a:avLst/>
            <a:gdLst>
              <a:gd name="T0" fmla="*/ 0 w 336"/>
              <a:gd name="T1" fmla="*/ 0 h 56"/>
              <a:gd name="T2" fmla="*/ 2147483647 w 336"/>
              <a:gd name="T3" fmla="*/ 2147483647 h 56"/>
              <a:gd name="T4" fmla="*/ 2147483647 w 336"/>
              <a:gd name="T5" fmla="*/ 2147483647 h 56"/>
              <a:gd name="T6" fmla="*/ 2147483647 w 336"/>
              <a:gd name="T7" fmla="*/ 2147483647 h 56"/>
              <a:gd name="T8" fmla="*/ 2147483647 w 336"/>
              <a:gd name="T9" fmla="*/ 0 h 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36"/>
              <a:gd name="T16" fmla="*/ 0 h 56"/>
              <a:gd name="T17" fmla="*/ 336 w 336"/>
              <a:gd name="T18" fmla="*/ 56 h 5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36" h="56">
                <a:moveTo>
                  <a:pt x="0" y="0"/>
                </a:moveTo>
                <a:cubicBezTo>
                  <a:pt x="36" y="20"/>
                  <a:pt x="72" y="40"/>
                  <a:pt x="96" y="48"/>
                </a:cubicBezTo>
                <a:cubicBezTo>
                  <a:pt x="120" y="56"/>
                  <a:pt x="112" y="48"/>
                  <a:pt x="144" y="48"/>
                </a:cubicBezTo>
                <a:cubicBezTo>
                  <a:pt x="176" y="48"/>
                  <a:pt x="256" y="56"/>
                  <a:pt x="288" y="48"/>
                </a:cubicBezTo>
                <a:cubicBezTo>
                  <a:pt x="320" y="40"/>
                  <a:pt x="328" y="8"/>
                  <a:pt x="336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309" name="Oval 23"/>
          <p:cNvSpPr>
            <a:spLocks noChangeArrowheads="1"/>
          </p:cNvSpPr>
          <p:nvPr/>
        </p:nvSpPr>
        <p:spPr bwMode="auto">
          <a:xfrm>
            <a:off x="6011863" y="458152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10" name="Oval 24"/>
          <p:cNvSpPr>
            <a:spLocks noChangeArrowheads="1"/>
          </p:cNvSpPr>
          <p:nvPr/>
        </p:nvSpPr>
        <p:spPr bwMode="auto">
          <a:xfrm>
            <a:off x="6227763" y="4797425"/>
            <a:ext cx="1524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2311" name="Oval 25"/>
          <p:cNvSpPr>
            <a:spLocks noChangeArrowheads="1"/>
          </p:cNvSpPr>
          <p:nvPr/>
        </p:nvSpPr>
        <p:spPr bwMode="auto">
          <a:xfrm>
            <a:off x="6443663" y="4581525"/>
            <a:ext cx="152400" cy="1524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124" name="WordArt 28"/>
          <p:cNvSpPr>
            <a:spLocks noChangeArrowheads="1" noChangeShapeType="1" noTextEdit="1"/>
          </p:cNvSpPr>
          <p:nvPr/>
        </p:nvSpPr>
        <p:spPr bwMode="auto">
          <a:xfrm>
            <a:off x="1116013" y="1052513"/>
            <a:ext cx="5903912" cy="2232025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73069"/>
              </a:avLst>
            </a:prstTxWarp>
          </a:bodyPr>
          <a:lstStyle/>
          <a:p>
            <a:pPr algn="ctr"/>
            <a:r>
              <a:rPr lang="ru-RU" sz="8000" b="1" kern="10">
                <a:ln w="9525">
                  <a:noFill/>
                  <a:round/>
                  <a:headEnd/>
                  <a:tailEnd/>
                </a:ln>
                <a:solidFill>
                  <a:srgbClr val="E5FB15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Пословицы и </a:t>
            </a:r>
          </a:p>
          <a:p>
            <a:pPr algn="ctr"/>
            <a:r>
              <a:rPr lang="ru-RU" sz="8000" b="1" kern="10">
                <a:ln w="9525">
                  <a:noFill/>
                  <a:round/>
                  <a:headEnd/>
                  <a:tailEnd/>
                </a:ln>
                <a:solidFill>
                  <a:srgbClr val="E5FB15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поговорки</a:t>
            </a:r>
          </a:p>
        </p:txBody>
      </p:sp>
      <p:sp>
        <p:nvSpPr>
          <p:cNvPr id="12313" name="Oval 30"/>
          <p:cNvSpPr>
            <a:spLocks noChangeArrowheads="1"/>
          </p:cNvSpPr>
          <p:nvPr/>
        </p:nvSpPr>
        <p:spPr bwMode="auto">
          <a:xfrm>
            <a:off x="6227763" y="5157788"/>
            <a:ext cx="152400" cy="762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6"/>
          <p:cNvSpPr>
            <a:spLocks noChangeArrowheads="1"/>
          </p:cNvSpPr>
          <p:nvPr/>
        </p:nvSpPr>
        <p:spPr bwMode="auto">
          <a:xfrm>
            <a:off x="1676400" y="4419600"/>
            <a:ext cx="685800" cy="7620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28600" y="1235075"/>
            <a:ext cx="85344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6600" b="1" i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</a:p>
        </p:txBody>
      </p:sp>
      <p:pic>
        <p:nvPicPr>
          <p:cNvPr id="13316" name="Picture 3" descr="malch6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1412875"/>
            <a:ext cx="46164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lipart-Cartoon-Design-1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667"/>
          <a:stretch>
            <a:fillRect/>
          </a:stretch>
        </p:blipFill>
        <p:spPr bwMode="auto">
          <a:xfrm>
            <a:off x="1066800" y="3810000"/>
            <a:ext cx="2286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762000" y="6400800"/>
            <a:ext cx="762000" cy="152400"/>
          </a:xfrm>
          <a:prstGeom prst="rect">
            <a:avLst/>
          </a:prstGeom>
          <a:solidFill>
            <a:srgbClr val="FF99FF"/>
          </a:solidFill>
          <a:ln w="9525">
            <a:solidFill>
              <a:srgbClr val="FF99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79388" y="349250"/>
            <a:ext cx="773588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dirty="0">
                <a:solidFill>
                  <a:srgbClr val="E5FB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Был бы друг, </a:t>
            </a:r>
          </a:p>
          <a:p>
            <a:pPr>
              <a:defRPr/>
            </a:pPr>
            <a:r>
              <a:rPr lang="ru-RU" sz="4400" b="1" dirty="0">
                <a:solidFill>
                  <a:srgbClr val="E5FB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найдется и досуг</a:t>
            </a:r>
            <a:r>
              <a:rPr lang="ru-RU" b="1" dirty="0">
                <a:solidFill>
                  <a:srgbClr val="E5FB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381000" y="2851150"/>
            <a:ext cx="417513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4238625" algn="l"/>
              </a:tabLst>
              <a:defRPr/>
            </a:pPr>
            <a:r>
              <a:rPr lang="ru-RU" sz="6600" b="1" i="1">
                <a:solidFill>
                  <a:srgbClr val="D97F1D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179388" y="333375"/>
            <a:ext cx="7272337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>
                <a:solidFill>
                  <a:srgbClr val="E5FB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Не имей сто рублей,</a:t>
            </a:r>
          </a:p>
          <a:p>
            <a:pPr algn="ctr">
              <a:defRPr/>
            </a:pPr>
            <a:r>
              <a:rPr lang="ru-RU" sz="4800" b="1">
                <a:solidFill>
                  <a:srgbClr val="E5FB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а имей сто друзей.</a:t>
            </a:r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420938"/>
            <a:ext cx="52562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2449513"/>
            <a:ext cx="6248400" cy="440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438400"/>
            <a:ext cx="14478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1" name="Text Box 5"/>
          <p:cNvSpPr txBox="1">
            <a:spLocks noChangeArrowheads="1"/>
          </p:cNvSpPr>
          <p:nvPr/>
        </p:nvSpPr>
        <p:spPr bwMode="auto">
          <a:xfrm>
            <a:off x="539750" y="333375"/>
            <a:ext cx="7056438" cy="243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4800" b="1">
                <a:solidFill>
                  <a:srgbClr val="E5FB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Легко друзей найти, </a:t>
            </a:r>
          </a:p>
          <a:p>
            <a:pPr algn="ctr"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4800" b="1">
                <a:solidFill>
                  <a:srgbClr val="E5FB15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да трудно сохранить.</a:t>
            </a:r>
          </a:p>
          <a:p>
            <a:pPr algn="ctr">
              <a:defRPr/>
            </a:pPr>
            <a:endParaRPr lang="ru-RU" sz="4800">
              <a:solidFill>
                <a:schemeClr val="tx2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b="1" smtClean="0">
                <a:solidFill>
                  <a:srgbClr val="E5FB15"/>
                </a:solidFill>
                <a:latin typeface="Comic Sans MS" pitchFamily="66" charset="0"/>
              </a:rPr>
              <a:t>Друг познается в беде</a:t>
            </a:r>
          </a:p>
        </p:txBody>
      </p:sp>
      <p:pic>
        <p:nvPicPr>
          <p:cNvPr id="16387" name="Picture 4" descr="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08425" y="2276475"/>
            <a:ext cx="305752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чеб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188" y="2924175"/>
            <a:ext cx="2376487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rgbClr val="F2DCDB"/>
      </a:dk1>
      <a:lt1>
        <a:srgbClr val="E5B9B7"/>
      </a:lt1>
      <a:dk2>
        <a:srgbClr val="D7E3BC"/>
      </a:dk2>
      <a:lt2>
        <a:srgbClr val="D7E3BC"/>
      </a:lt2>
      <a:accent1>
        <a:srgbClr val="F2DCDB"/>
      </a:accent1>
      <a:accent2>
        <a:srgbClr val="F2DCDB"/>
      </a:accent2>
      <a:accent3>
        <a:srgbClr val="F2DCDB"/>
      </a:accent3>
      <a:accent4>
        <a:srgbClr val="F2DCDB"/>
      </a:accent4>
      <a:accent5>
        <a:srgbClr val="EBF1DD"/>
      </a:accent5>
      <a:accent6>
        <a:srgbClr val="EBF1DD"/>
      </a:accent6>
      <a:hlink>
        <a:srgbClr val="DBE5F1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99</Words>
  <Application>Microsoft Office PowerPoint</Application>
  <PresentationFormat>Экран (4:3)</PresentationFormat>
  <Paragraphs>30</Paragraphs>
  <Slides>12</Slides>
  <Notes>6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 Успенский  Эдуард Николаевич </vt:lpstr>
      <vt:lpstr>Эдуард Николаевич Успенский</vt:lpstr>
      <vt:lpstr>Слайд 4</vt:lpstr>
      <vt:lpstr>Слайд 5</vt:lpstr>
      <vt:lpstr>Слайд 6</vt:lpstr>
      <vt:lpstr>Слайд 7</vt:lpstr>
      <vt:lpstr>Слайд 8</vt:lpstr>
      <vt:lpstr>Друг познается в беде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Наташа</dc:creator>
  <cp:lastModifiedBy>RePack by SPecialiST</cp:lastModifiedBy>
  <cp:revision>2</cp:revision>
  <dcterms:created xsi:type="dcterms:W3CDTF">2014-03-05T18:45:09Z</dcterms:created>
  <dcterms:modified xsi:type="dcterms:W3CDTF">2014-03-05T19:12:07Z</dcterms:modified>
</cp:coreProperties>
</file>